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20"/>
  </p:notesMasterIdLst>
  <p:handoutMasterIdLst>
    <p:handoutMasterId r:id="rId21"/>
  </p:handoutMasterIdLst>
  <p:sldIdLst>
    <p:sldId id="526" r:id="rId4"/>
    <p:sldId id="602" r:id="rId5"/>
    <p:sldId id="513" r:id="rId6"/>
    <p:sldId id="656" r:id="rId7"/>
    <p:sldId id="694" r:id="rId8"/>
    <p:sldId id="695" r:id="rId9"/>
    <p:sldId id="644" r:id="rId10"/>
    <p:sldId id="685" r:id="rId11"/>
    <p:sldId id="686" r:id="rId12"/>
    <p:sldId id="574" r:id="rId13"/>
    <p:sldId id="646" r:id="rId14"/>
    <p:sldId id="687" r:id="rId15"/>
    <p:sldId id="689" r:id="rId16"/>
    <p:sldId id="600" r:id="rId17"/>
    <p:sldId id="427" r:id="rId18"/>
    <p:sldId id="599" r:id="rId19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FF"/>
    <a:srgbClr val="CCFFCC"/>
    <a:srgbClr val="FF00FF"/>
    <a:srgbClr val="FF33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284" autoAdjust="0"/>
    <p:restoredTop sz="94660"/>
  </p:normalViewPr>
  <p:slideViewPr>
    <p:cSldViewPr>
      <p:cViewPr>
        <p:scale>
          <a:sx n="60" d="100"/>
          <a:sy n="60" d="100"/>
        </p:scale>
        <p:origin x="-65" y="322"/>
      </p:cViewPr>
      <p:guideLst>
        <p:guide orient="horz" pos="2162"/>
        <p:guide pos="2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3026"/>
        <p:guide pos="22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defTabSz="967105" eaLnBrk="1" hangingPunct="1">
              <a:defRPr sz="1300"/>
            </a:lvl1pPr>
          </a:lstStyle>
          <a:p>
            <a:pPr>
              <a:defRPr/>
            </a:pPr>
            <a:r>
              <a:rPr lang="en-US"/>
              <a:t>GDCD8.B 14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r" defTabSz="967105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defTabSz="967105" eaLnBrk="1" hangingPunct="1">
              <a:defRPr sz="1300"/>
            </a:lvl1pPr>
          </a:lstStyle>
          <a:p>
            <a:pPr>
              <a:defRPr/>
            </a:pPr>
            <a:r>
              <a:rPr lang="en-US"/>
              <a:t>GV: Nguyễn Thị Hồng Nhung</a:t>
            </a: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algn="r" defTabSz="967105" eaLnBrk="1" hangingPunct="1">
              <a:defRPr sz="1300"/>
            </a:lvl1pPr>
          </a:lstStyle>
          <a:p>
            <a:fld id="{CD81B416-275A-439E-9555-B4880C29895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/>
              <a:t>GDCD8.B 14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/>
              <a:t>GV: Nguyễn Thị Hồng Nhung</a:t>
            </a: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91C0D47A-E5C6-4A6C-9315-2888D2009FE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DEABF-D89B-45BE-8DEA-6B9BC93D3951}" type="slidenum">
              <a:rPr lang="vi-VN" altLang="en-US"/>
            </a:fld>
            <a:endParaRPr lang="vi-VN" altLang="en-US"/>
          </a:p>
        </p:txBody>
      </p:sp>
      <p:sp>
        <p:nvSpPr>
          <p:cNvPr id="6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Nơi giữ chỗ cho Số hiệu Bản chiế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D4623A-880D-4FDF-9661-EA3CAF70E56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Nơi giữ chỗ cho Số hiệu Bản chiế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FACAAB-B559-4A34-967A-4CE6388DC4B5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Số hiệu Bản chiế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B64D1A-8233-4D30-913C-977003402440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9A07E1-4BA2-4DBC-BEDB-7FF2ED8889E4}" type="slidenum">
              <a:rPr lang="vi-VN" altLang="en-US"/>
            </a:fld>
            <a:endParaRPr lang="vi-VN" altLang="en-US"/>
          </a:p>
        </p:txBody>
      </p:sp>
      <p:sp>
        <p:nvSpPr>
          <p:cNvPr id="6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7965AF9A-1BFB-412E-9940-0C6B7AC13BF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FD78166A-90DB-4EE5-984E-3E7AB147A5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3F3B1EA7-E8AB-4DA3-8CF8-9F047505F44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EDA617C-DC2D-4D66-880D-31000DBA9B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375BD34-CA16-4E9E-9973-E998D75300E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12E42F2-EF74-46B8-B779-46550998A0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AA5AE44-89EF-4963-977A-18990EF7BDC4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EAD86A41-F7B7-4DF3-AF89-7F2C5281C1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3CEC4581-BCB6-442A-B1F6-8C959787F317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05B61BBE-B4E5-4571-BAFA-7999ED92B9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B37A2BD-0117-44E9-B139-41D4FE865B36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8BC447A9-73D1-4E55-81DA-A6353007F7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0C8987-059F-4A09-8BF6-51A8F2A97E05}" type="slidenum">
              <a:rPr lang="vi-VN" altLang="en-US"/>
            </a:fld>
            <a:endParaRPr lang="vi-VN" altLang="en-US"/>
          </a:p>
        </p:txBody>
      </p:sp>
      <p:sp>
        <p:nvSpPr>
          <p:cNvPr id="6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2B78A22-79A4-49BF-8C28-A88D18B4606B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7E46E9B9-7082-4D4D-86B6-F50788E44A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F1475B7-A2AE-4A8D-84E9-737D0CCE183A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FD7FC6C1-2101-4313-AC28-0E9E5B85EB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FC3F483-E8F2-4428-8BEC-87166F9E1A4F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9F0EDA2C-E27B-4915-A50F-62A1AD79D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1DB5834-EFF0-420C-89A1-AD83BE6468B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FADE176C-F2F9-4785-8163-71E8E999CD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0FE64B6-60AB-40C4-86D0-34A2367776D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F54AA735-EF75-498F-9109-B481D49E3E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1390F-06D8-4C91-82B8-B1E2AB3085C7}" type="slidenum">
              <a:rPr lang="vi-VN" altLang="en-US"/>
            </a:fld>
            <a:endParaRPr lang="vi-VN" altLang="en-US"/>
          </a:p>
        </p:txBody>
      </p:sp>
      <p:sp>
        <p:nvSpPr>
          <p:cNvPr id="6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709B3-C5F9-4235-B245-ABFEAC54FCC7}" type="slidenum">
              <a:rPr lang="vi-VN" altLang="en-US"/>
            </a:fld>
            <a:endParaRPr lang="vi-VN" altLang="en-US"/>
          </a:p>
        </p:txBody>
      </p:sp>
      <p:sp>
        <p:nvSpPr>
          <p:cNvPr id="7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4BDFEA-8E71-48DF-B5A8-19948FBE7763}" type="slidenum">
              <a:rPr lang="vi-VN" altLang="en-US"/>
            </a:fld>
            <a:endParaRPr lang="vi-VN" altLang="en-US"/>
          </a:p>
        </p:txBody>
      </p:sp>
      <p:sp>
        <p:nvSpPr>
          <p:cNvPr id="9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86F23E-046C-4170-ABC8-830B12D096BA}" type="slidenum">
              <a:rPr lang="vi-VN" altLang="en-US"/>
            </a:fld>
            <a:endParaRPr lang="vi-VN" altLang="en-US"/>
          </a:p>
        </p:txBody>
      </p:sp>
      <p:sp>
        <p:nvSpPr>
          <p:cNvPr id="5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Số hiệu Bản chiế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2F3B1-6D8A-4A86-9C24-F37E90551F2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35293-87E3-4775-86B2-3DB474165D9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3E807-81F1-4E1E-80A2-BC63B0AC3737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Đường kết nối thẳ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Đường kết nối thẳ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Hình Chữ nhậ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Đường kết nối thẳ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Hình Bầu dục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2" name="Nơi giữ chỗ cho Tiêu đề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33" name="Nơi giữ chỗ cho Văn bản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/>
              <a:t>Bấm &amp; sửa kiểu tiêu đề</a:t>
            </a:r>
            <a:endParaRPr lang="vi-VN" altLang="en-US"/>
          </a:p>
          <a:p>
            <a:pPr lvl="1"/>
            <a:r>
              <a:rPr lang="vi-VN" altLang="en-US"/>
              <a:t>Mức hai</a:t>
            </a:r>
            <a:endParaRPr lang="vi-VN" altLang="en-US"/>
          </a:p>
          <a:p>
            <a:pPr lvl="2"/>
            <a:r>
              <a:rPr lang="vi-VN" altLang="en-US"/>
              <a:t>Mức ba</a:t>
            </a:r>
            <a:endParaRPr lang="vi-VN" altLang="en-US"/>
          </a:p>
          <a:p>
            <a:pPr lvl="3"/>
            <a:r>
              <a:rPr lang="vi-VN" altLang="en-US"/>
              <a:t>Mức bốn</a:t>
            </a:r>
            <a:endParaRPr lang="vi-VN" altLang="en-US"/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5" name="Nơi giữ chỗ cho Ngày tháng 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7" name="Nơi giữ chỗ cho Số hiệu Bản chiếu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CF9D7975-65B0-4EEC-ADC4-49E868D79B25}" type="slidenum">
              <a:rPr lang="vi-VN" altLang="en-US"/>
            </a:fld>
            <a:endParaRPr lang="vi-VN" altLang="en-US"/>
          </a:p>
        </p:txBody>
      </p:sp>
      <p:sp>
        <p:nvSpPr>
          <p:cNvPr id="18" name="Nơi giữ chỗ cho Chân trang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anose="05000000000000000000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anose="05000000000000000000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605" indent="-182880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805" indent="-182880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4005" indent="-182880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1205" indent="-182880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9E110A0-11EC-47E5-9294-05F1444CF43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AD3C6A-A889-4138-8C41-A29454218F9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www.youtube.com/watch?v=SM4Mq7TqNw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GIF"/><Relationship Id="rId2" Type="http://schemas.openxmlformats.org/officeDocument/2006/relationships/image" Target="../media/image3.wmf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888181">
            <a:off x="-679450" y="-427038"/>
            <a:ext cx="1789113" cy="7332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950947">
            <a:off x="7319963" y="-550863"/>
            <a:ext cx="2036762" cy="83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950947">
            <a:off x="261938" y="6442075"/>
            <a:ext cx="2036762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888181">
            <a:off x="8123238" y="-66675"/>
            <a:ext cx="1790700" cy="7446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292100" y="-609600"/>
            <a:ext cx="1230313" cy="7697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602663" y="636588"/>
            <a:ext cx="541337" cy="69929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179513" y="5297488"/>
            <a:ext cx="2374901" cy="19605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7863" y="-1114425"/>
            <a:ext cx="2376487" cy="19605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5400" y="-46355"/>
            <a:ext cx="6316345" cy="76758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DE8E395B-A6A6-4793-B31C-513E5234104F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988" name="Group 4"/>
          <p:cNvGrpSpPr/>
          <p:nvPr/>
        </p:nvGrpSpPr>
        <p:grpSpPr bwMode="auto">
          <a:xfrm>
            <a:off x="2533650" y="107950"/>
            <a:ext cx="5810251" cy="750889"/>
            <a:chOff x="176212" y="397615"/>
            <a:chExt cx="5234622" cy="685811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1376171" y="1067476"/>
              <a:ext cx="4034663" cy="159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996" name="Group 3"/>
            <p:cNvGrpSpPr/>
            <p:nvPr/>
          </p:nvGrpSpPr>
          <p:grpSpPr bwMode="auto">
            <a:xfrm>
              <a:off x="176212" y="397615"/>
              <a:ext cx="1886466" cy="670199"/>
              <a:chOff x="94593" y="152400"/>
              <a:chExt cx="1886605" cy="819150"/>
            </a:xfrm>
          </p:grpSpPr>
          <p:pic>
            <p:nvPicPr>
              <p:cNvPr id="41997" name="Picture 8" descr="j0196374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838364" y="338477"/>
                <a:ext cx="1142834" cy="5139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grpSp>
        <p:nvGrpSpPr>
          <p:cNvPr id="41990" name="Group 18"/>
          <p:cNvGrpSpPr/>
          <p:nvPr/>
        </p:nvGrpSpPr>
        <p:grpSpPr bwMode="auto">
          <a:xfrm>
            <a:off x="-381000" y="147638"/>
            <a:ext cx="3124200" cy="842962"/>
            <a:chOff x="5526313" y="2764457"/>
            <a:chExt cx="5864484" cy="3897376"/>
          </a:xfrm>
        </p:grpSpPr>
        <p:pic>
          <p:nvPicPr>
            <p:cNvPr id="41992" name="Google Shape;125;p5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228600" y="1143000"/>
            <a:ext cx="8458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2971800" y="158750"/>
            <a:ext cx="7315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CẢM THÔNG, CHIA SẺ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200" y="1676400"/>
            <a:ext cx="900684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1: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và T là bạn học cùng lớp và ở gần nhà nhau. T bị ốm phải nghỉ học nhiều ngày hết giờ học, A sang nhà đưa vở cho bạn chép và giải thích chỗ nào bạn không hiểu. M cùng lớp thấy vậy cho là không đúng vì việc học là nhiệm vụ của học sinh, T phải tự tìm hiểu.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Em có nhận xét gì về việc làm của bạn A?b. Theo em, ý kiến của bạn H như vậy có đúng không? Vì sao?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DE8E395B-A6A6-4793-B31C-513E5234104F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988" name="Group 4"/>
          <p:cNvGrpSpPr/>
          <p:nvPr/>
        </p:nvGrpSpPr>
        <p:grpSpPr bwMode="auto">
          <a:xfrm>
            <a:off x="2533650" y="107950"/>
            <a:ext cx="5810251" cy="750889"/>
            <a:chOff x="176212" y="397615"/>
            <a:chExt cx="5234622" cy="685811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1376171" y="1067476"/>
              <a:ext cx="4034663" cy="159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996" name="Group 3"/>
            <p:cNvGrpSpPr/>
            <p:nvPr/>
          </p:nvGrpSpPr>
          <p:grpSpPr bwMode="auto">
            <a:xfrm>
              <a:off x="176212" y="397615"/>
              <a:ext cx="1886466" cy="670199"/>
              <a:chOff x="94593" y="152400"/>
              <a:chExt cx="1886605" cy="819150"/>
            </a:xfrm>
          </p:grpSpPr>
          <p:pic>
            <p:nvPicPr>
              <p:cNvPr id="41997" name="Picture 8" descr="j0196374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838364" y="338477"/>
                <a:ext cx="1142834" cy="5139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grpSp>
        <p:nvGrpSpPr>
          <p:cNvPr id="41990" name="Group 18"/>
          <p:cNvGrpSpPr/>
          <p:nvPr/>
        </p:nvGrpSpPr>
        <p:grpSpPr bwMode="auto">
          <a:xfrm>
            <a:off x="-381000" y="147638"/>
            <a:ext cx="3124200" cy="842962"/>
            <a:chOff x="5526313" y="2764457"/>
            <a:chExt cx="5864484" cy="3897376"/>
          </a:xfrm>
        </p:grpSpPr>
        <p:pic>
          <p:nvPicPr>
            <p:cNvPr id="41992" name="Google Shape;125;p5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228600" y="1143000"/>
            <a:ext cx="8458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2743200" y="274955"/>
            <a:ext cx="7315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CẢM THÔNG, CHIA SẺ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15265" y="2057400"/>
            <a:ext cx="87141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2: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giờ kiểm tra môn GDCD, N không thuộc bài, H ngồi cạnh đã đưa bài cho N chép.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việc làm của H có phải là quan tâm, giúp đỡ bạn không? Vì sao?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DE8E395B-A6A6-4793-B31C-513E5234104F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988" name="Group 4"/>
          <p:cNvGrpSpPr/>
          <p:nvPr/>
        </p:nvGrpSpPr>
        <p:grpSpPr bwMode="auto">
          <a:xfrm>
            <a:off x="2533650" y="107950"/>
            <a:ext cx="5810251" cy="750889"/>
            <a:chOff x="176212" y="397615"/>
            <a:chExt cx="5234622" cy="685811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1376171" y="1067476"/>
              <a:ext cx="4034663" cy="159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996" name="Group 3"/>
            <p:cNvGrpSpPr/>
            <p:nvPr/>
          </p:nvGrpSpPr>
          <p:grpSpPr bwMode="auto">
            <a:xfrm>
              <a:off x="176212" y="397615"/>
              <a:ext cx="1886466" cy="670199"/>
              <a:chOff x="94593" y="152400"/>
              <a:chExt cx="1886605" cy="819150"/>
            </a:xfrm>
          </p:grpSpPr>
          <p:pic>
            <p:nvPicPr>
              <p:cNvPr id="41997" name="Picture 8" descr="j0196374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838364" y="338477"/>
                <a:ext cx="1142834" cy="5139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grpSp>
        <p:nvGrpSpPr>
          <p:cNvPr id="41990" name="Group 18"/>
          <p:cNvGrpSpPr/>
          <p:nvPr/>
        </p:nvGrpSpPr>
        <p:grpSpPr bwMode="auto">
          <a:xfrm>
            <a:off x="-381000" y="147638"/>
            <a:ext cx="3124200" cy="842962"/>
            <a:chOff x="5526313" y="2764457"/>
            <a:chExt cx="5864484" cy="3897376"/>
          </a:xfrm>
        </p:grpSpPr>
        <p:pic>
          <p:nvPicPr>
            <p:cNvPr id="41992" name="Google Shape;125;p5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228600" y="1143000"/>
            <a:ext cx="8458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2743200" y="274955"/>
            <a:ext cx="7315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CẢM THÔNG, CHIA SẺ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3340" y="1676400"/>
            <a:ext cx="892810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3: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giờ học, M để nguyên cốc nhựa đựng nước ngọt trên bàn mà không đem bỏ vào thùng rác. Khi P nhắc nhở, bạn ấy trả lời: tại mình phải dọn dẹp, đó là việc của cô lao công. P giải thích nhưng M cố tình không nghe và tỏ thái độ khó chịu.</a:t>
            </a:r>
            <a:endParaRPr lang="en-US" sz="32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45720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 có nhận xét gì về hành động của em, nếu em là bạn thân của M em sẽ làm gì?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Callout 1"/>
          <p:cNvSpPr/>
          <p:nvPr/>
        </p:nvSpPr>
        <p:spPr>
          <a:xfrm>
            <a:off x="1946910" y="1045845"/>
            <a:ext cx="6020276" cy="1992154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ĐOẠN VIDEO CLIP VÀ TRẢ LỜI CÂU HỎI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14400" y="3429000"/>
            <a:ext cx="64166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b="0" u="sng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1"/>
              </a:rPr>
              <a:t>https://www.youtube.com/watch?v=SM4Mq7TqNw8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01955" y="4343400"/>
            <a:ext cx="85464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 có nhận xét gì về hành động của các nhân vật trong đoạn clip trên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lated image | Hình ảnh, Thiệp, Hình n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18"/>
          <p:cNvGrpSpPr/>
          <p:nvPr/>
        </p:nvGrpSpPr>
        <p:grpSpPr bwMode="auto">
          <a:xfrm>
            <a:off x="2362200" y="147638"/>
            <a:ext cx="3124200" cy="858837"/>
            <a:chOff x="5526313" y="2764457"/>
            <a:chExt cx="5864484" cy="3968535"/>
          </a:xfrm>
        </p:grpSpPr>
        <p:pic>
          <p:nvPicPr>
            <p:cNvPr id="44037" name="Google Shape;125;p5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6"/>
            <p:cNvSpPr txBox="1"/>
            <p:nvPr/>
          </p:nvSpPr>
          <p:spPr>
            <a:xfrm>
              <a:off x="5526313" y="4598519"/>
              <a:ext cx="5864484" cy="21344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VẬN DỤNG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58750" y="1524000"/>
            <a:ext cx="85070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60045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ghi chú lại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cảnh khó khăn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bạn nào đó ở trường, ở lớp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gửi đến giáo viên chủ nhiệm để có thể giúp đỡ bạn đó.  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ơi giữ chỗ cho Số hiệu Bản chiếu 8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E9D54C81-EF38-4FF9-825E-F1E9E036BB1D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3124200" y="4572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4000" b="1">
                <a:solidFill>
                  <a:srgbClr val="A11F28"/>
                </a:solidFill>
                <a:latin typeface="Times New Roman" panose="02020603050405020304" pitchFamily="18" charset="0"/>
              </a:rPr>
              <a:t>DẶN DÒ:</a:t>
            </a:r>
            <a:endParaRPr lang="en-US" altLang="en-US" sz="4000" b="1">
              <a:solidFill>
                <a:srgbClr val="A11F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685800" y="1828800"/>
            <a:ext cx="800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99"/>
              </a:buClr>
              <a:buSzPct val="70000"/>
            </a:pPr>
            <a:r>
              <a:rPr lang="en-US" altLang="en-US" sz="3600">
                <a:latin typeface="Times New Roman" panose="02020603050405020304" pitchFamily="18" charset="0"/>
              </a:rPr>
              <a:t>1. Xem lại nội dung vừa học</a:t>
            </a:r>
            <a:endParaRPr lang="en-US" altLang="en-US" sz="360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70000"/>
            </a:pPr>
            <a:r>
              <a:rPr lang="vi-VN" altLang="en-US" sz="3600">
                <a:latin typeface="Times New Roman" panose="02020603050405020304" pitchFamily="18" charset="0"/>
              </a:rPr>
              <a:t>2</a:t>
            </a:r>
            <a:r>
              <a:rPr lang="en-US" altLang="en-US" sz="3600">
                <a:latin typeface="Times New Roman" panose="02020603050405020304" pitchFamily="18" charset="0"/>
              </a:rPr>
              <a:t>. </a:t>
            </a:r>
            <a:r>
              <a:rPr lang="vi-VN" altLang="en-US" sz="3600">
                <a:latin typeface="Times New Roman" panose="02020603050405020304" pitchFamily="18" charset="0"/>
              </a:rPr>
              <a:t>Chuẩn bị bài tiếp theo.</a:t>
            </a:r>
            <a:endParaRPr lang="vi-VN" altLang="en-US" sz="360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70000"/>
            </a:pPr>
            <a:r>
              <a:rPr lang="vi-VN" altLang="en-US" sz="3600">
                <a:latin typeface="Times New Roman" panose="02020603050405020304" pitchFamily="18" charset="0"/>
              </a:rPr>
              <a:t>3. 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ìm hiểu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và ghi chú lại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hoàn cảnh khó khăn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một bạn nào đó ở trường, ở lớp. 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1975"/>
            <a:ext cx="171926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2" name="Object 1"/>
          <p:cNvGraphicFramePr>
            <a:graphicFrameLocks noChangeAspect="1"/>
          </p:cNvGraphicFramePr>
          <p:nvPr/>
        </p:nvGraphicFramePr>
        <p:xfrm>
          <a:off x="228600" y="152400"/>
          <a:ext cx="20574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3315950" imgH="13268325" progId="">
                  <p:embed/>
                </p:oleObj>
              </mc:Choice>
              <mc:Fallback>
                <p:oleObj name="" r:id="rId2" imgW="13315950" imgH="13268325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205740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2"/>
          <p:cNvGraphicFramePr>
            <a:graphicFrameLocks noChangeAspect="1"/>
          </p:cNvGraphicFramePr>
          <p:nvPr/>
        </p:nvGraphicFramePr>
        <p:xfrm>
          <a:off x="6096000" y="4271963"/>
          <a:ext cx="2484438" cy="250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20831175" imgH="19078575" progId="">
                  <p:embed/>
                </p:oleObj>
              </mc:Choice>
              <mc:Fallback>
                <p:oleObj name="" r:id="rId4" imgW="20831175" imgH="190785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71963"/>
                        <a:ext cx="2484438" cy="250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>
            <a:fillRect/>
          </a:stretch>
        </p:blipFill>
        <p:spPr bwMode="auto">
          <a:xfrm>
            <a:off x="217488" y="4835525"/>
            <a:ext cx="2068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3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34975" y="5370513"/>
            <a:ext cx="8039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57200"/>
            <a:ext cx="8077200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</a:rPr>
              <a:t>CẢM ƠN QUÝ THẦY/CÔ 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</a:rPr>
              <a:t>CÙNG CÁC EM HỌC SINH 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Nền đen Sách Trường Học Giảng Dạy, Bảng đen, Sách, Trường Học Hình nền 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667000" y="2146300"/>
            <a:ext cx="5757863" cy="21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CẢM THÔNG, CHIA SẺ</a:t>
            </a:r>
            <a:endParaRPr lang="vi-VN" alt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3225" y="769938"/>
            <a:ext cx="5503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36913" y="5149850"/>
            <a:ext cx="4189412" cy="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03288" y="901700"/>
            <a:ext cx="5621337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1763" y="5003800"/>
            <a:ext cx="4381500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4314825" y="4311650"/>
            <a:ext cx="2209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1905000" y="1076325"/>
            <a:ext cx="32385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TIẾT 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10"/>
          <p:cNvSpPr>
            <a:spLocks noChangeArrowheads="1"/>
          </p:cNvSpPr>
          <p:nvPr/>
        </p:nvSpPr>
        <p:spPr bwMode="auto">
          <a:xfrm>
            <a:off x="1143000" y="685800"/>
            <a:ext cx="304800" cy="3048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 sz="2000" u="sng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2193925" y="2471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>
              <a:latin typeface=".VnArial" panose="020B7200000000000000" pitchFamily="34" charset="0"/>
            </a:endParaRPr>
          </a:p>
        </p:txBody>
      </p:sp>
      <p:sp>
        <p:nvSpPr>
          <p:cNvPr id="22532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29600" y="57912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00D265E9-D104-44FA-B4C7-6DFFF26E29ED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34" name="Group 4"/>
          <p:cNvGrpSpPr/>
          <p:nvPr/>
        </p:nvGrpSpPr>
        <p:grpSpPr bwMode="auto">
          <a:xfrm>
            <a:off x="95250" y="152400"/>
            <a:ext cx="8743950" cy="762000"/>
            <a:chOff x="94593" y="152400"/>
            <a:chExt cx="8744596" cy="81915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94832" y="915234"/>
              <a:ext cx="754435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41" name="Text Box 17"/>
            <p:cNvSpPr txBox="1">
              <a:spLocks noChangeArrowheads="1"/>
            </p:cNvSpPr>
            <p:nvPr/>
          </p:nvSpPr>
          <p:spPr bwMode="auto">
            <a:xfrm>
              <a:off x="1447243" y="234315"/>
              <a:ext cx="7315740" cy="56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vi-V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TÂM, CẢM THÔNG, CHIA SẺ</a:t>
              </a:r>
              <a:endPara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542" name="Group 3"/>
            <p:cNvGrpSpPr/>
            <p:nvPr/>
          </p:nvGrpSpPr>
          <p:grpSpPr bwMode="auto">
            <a:xfrm>
              <a:off x="94593" y="152400"/>
              <a:ext cx="1886089" cy="819150"/>
              <a:chOff x="94593" y="152400"/>
              <a:chExt cx="1886089" cy="819150"/>
            </a:xfrm>
          </p:grpSpPr>
          <p:pic>
            <p:nvPicPr>
              <p:cNvPr id="22543" name="Picture 9" descr="j0196374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837598" y="375960"/>
                <a:ext cx="1143084" cy="4949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grpSp>
        <p:nvGrpSpPr>
          <p:cNvPr id="22536" name="Group 18"/>
          <p:cNvGrpSpPr/>
          <p:nvPr/>
        </p:nvGrpSpPr>
        <p:grpSpPr bwMode="auto">
          <a:xfrm>
            <a:off x="-349250" y="1000125"/>
            <a:ext cx="3289300" cy="1071563"/>
            <a:chOff x="5526313" y="2764457"/>
            <a:chExt cx="5864484" cy="3897376"/>
          </a:xfrm>
        </p:grpSpPr>
        <p:pic>
          <p:nvPicPr>
            <p:cNvPr id="22538" name="Google Shape;125;p5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4823" name="Title 1"/>
          <p:cNvSpPr txBox="1"/>
          <p:nvPr/>
        </p:nvSpPr>
        <p:spPr>
          <a:xfrm>
            <a:off x="837883" y="1980883"/>
            <a:ext cx="8229600" cy="57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57400" y="2514600"/>
            <a:ext cx="57137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iới thiệu tranh vẽ của mình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</a:t>
            </a:r>
            <a:endParaRPr lang="vi-V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9A99942-DC2A-4057-92DF-C2BDBF440C8D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9" name="Group 18"/>
          <p:cNvGrpSpPr/>
          <p:nvPr/>
        </p:nvGrpSpPr>
        <p:grpSpPr bwMode="auto">
          <a:xfrm>
            <a:off x="-228600" y="1172210"/>
            <a:ext cx="3289300" cy="1071563"/>
            <a:chOff x="5526313" y="2764457"/>
            <a:chExt cx="5864484" cy="3897376"/>
          </a:xfrm>
        </p:grpSpPr>
        <p:pic>
          <p:nvPicPr>
            <p:cNvPr id="33800" name="Google Shape;125;p5"/>
            <p:cNvPicPr preferRelativeResize="0"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KHÁM PHÁ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4" name="Group 4"/>
          <p:cNvGrpSpPr/>
          <p:nvPr/>
        </p:nvGrpSpPr>
        <p:grpSpPr bwMode="auto">
          <a:xfrm>
            <a:off x="95250" y="152400"/>
            <a:ext cx="8743950" cy="762000"/>
            <a:chOff x="94593" y="152400"/>
            <a:chExt cx="8744596" cy="81915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94832" y="915234"/>
              <a:ext cx="754435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41" name="Text Box 17"/>
            <p:cNvSpPr txBox="1">
              <a:spLocks noChangeArrowheads="1"/>
            </p:cNvSpPr>
            <p:nvPr/>
          </p:nvSpPr>
          <p:spPr bwMode="auto">
            <a:xfrm>
              <a:off x="1447243" y="234315"/>
              <a:ext cx="7315740" cy="56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vi-V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TÂM, CẢM THÔNG, CHIA SẺ </a:t>
              </a:r>
              <a:endPara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542" name="Group 3"/>
            <p:cNvGrpSpPr/>
            <p:nvPr/>
          </p:nvGrpSpPr>
          <p:grpSpPr bwMode="auto">
            <a:xfrm>
              <a:off x="94593" y="152400"/>
              <a:ext cx="1886089" cy="819150"/>
              <a:chOff x="94593" y="152400"/>
              <a:chExt cx="1886089" cy="819150"/>
            </a:xfrm>
          </p:grpSpPr>
          <p:pic>
            <p:nvPicPr>
              <p:cNvPr id="22543" name="Picture 9" descr="j01963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837598" y="375960"/>
                <a:ext cx="1143084" cy="4949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sp>
        <p:nvSpPr>
          <p:cNvPr id="2" name="Double Wave 1"/>
          <p:cNvSpPr/>
          <p:nvPr/>
        </p:nvSpPr>
        <p:spPr>
          <a:xfrm>
            <a:off x="2743200" y="974090"/>
            <a:ext cx="6324600" cy="1219200"/>
          </a:xfrm>
          <a:prstGeom prst="doubleWave">
            <a:avLst/>
          </a:prstGeom>
          <a:solidFill>
            <a:srgbClr val="FF99FF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/>
              <a:t>	</a:t>
            </a:r>
            <a:r>
              <a:rPr lang="vi-VN" altLang="en-US" sz="3600" b="1">
                <a:solidFill>
                  <a:srgbClr val="0000FF"/>
                </a:solidFill>
              </a:rPr>
              <a:t>HIỂU Ý ĐỒNG ĐỘI</a:t>
            </a:r>
            <a:endParaRPr lang="vi-VN" altLang="en-US" sz="3600" b="1">
              <a:solidFill>
                <a:srgbClr val="0000FF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-76200" y="3200400"/>
            <a:ext cx="8993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 lớp thành 2 đội A, B (ứng với 2 dãy bàn).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Mỗi đội chọn 2 bạn xuất sắc nhất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gia. </a:t>
            </a:r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</a:t>
            </a:r>
            <a:endParaRPr lang="en-US" sz="3200" b="1" i="1">
              <a:solidFill>
                <a:srgbClr val="0000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9A99942-DC2A-4057-92DF-C2BDBF440C8D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9" name="Group 18"/>
          <p:cNvGrpSpPr/>
          <p:nvPr/>
        </p:nvGrpSpPr>
        <p:grpSpPr bwMode="auto">
          <a:xfrm>
            <a:off x="-228600" y="1172210"/>
            <a:ext cx="3289300" cy="1071563"/>
            <a:chOff x="5526313" y="2764457"/>
            <a:chExt cx="5864484" cy="3897376"/>
          </a:xfrm>
        </p:grpSpPr>
        <p:pic>
          <p:nvPicPr>
            <p:cNvPr id="33800" name="Google Shape;125;p5"/>
            <p:cNvPicPr preferRelativeResize="0"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KHÁM PHÁ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4" name="Group 4"/>
          <p:cNvGrpSpPr/>
          <p:nvPr/>
        </p:nvGrpSpPr>
        <p:grpSpPr bwMode="auto">
          <a:xfrm>
            <a:off x="95250" y="152400"/>
            <a:ext cx="8743950" cy="762000"/>
            <a:chOff x="94593" y="152400"/>
            <a:chExt cx="8744596" cy="81915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94832" y="915234"/>
              <a:ext cx="754435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41" name="Text Box 17"/>
            <p:cNvSpPr txBox="1">
              <a:spLocks noChangeArrowheads="1"/>
            </p:cNvSpPr>
            <p:nvPr/>
          </p:nvSpPr>
          <p:spPr bwMode="auto">
            <a:xfrm>
              <a:off x="1447243" y="234315"/>
              <a:ext cx="7315740" cy="56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vi-V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TÂM, CẢM THÔNG, CHIA SẺ </a:t>
              </a:r>
              <a:endPara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542" name="Group 3"/>
            <p:cNvGrpSpPr/>
            <p:nvPr/>
          </p:nvGrpSpPr>
          <p:grpSpPr bwMode="auto">
            <a:xfrm>
              <a:off x="94593" y="152400"/>
              <a:ext cx="1886089" cy="819150"/>
              <a:chOff x="94593" y="152400"/>
              <a:chExt cx="1886089" cy="819150"/>
            </a:xfrm>
          </p:grpSpPr>
          <p:pic>
            <p:nvPicPr>
              <p:cNvPr id="22543" name="Picture 9" descr="j01963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837598" y="375960"/>
                <a:ext cx="1143084" cy="4949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sp>
        <p:nvSpPr>
          <p:cNvPr id="2" name="Double Wave 1"/>
          <p:cNvSpPr/>
          <p:nvPr/>
        </p:nvSpPr>
        <p:spPr>
          <a:xfrm>
            <a:off x="2743200" y="974090"/>
            <a:ext cx="6324600" cy="1219200"/>
          </a:xfrm>
          <a:prstGeom prst="doubleWave">
            <a:avLst/>
          </a:prstGeom>
          <a:solidFill>
            <a:srgbClr val="FF99FF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/>
              <a:t>	</a:t>
            </a:r>
            <a:r>
              <a:rPr lang="vi-VN" altLang="en-US" sz="3600" b="1">
                <a:solidFill>
                  <a:srgbClr val="0000FF"/>
                </a:solidFill>
              </a:rPr>
              <a:t>HIỂU Ý ĐỒNG ĐỘI</a:t>
            </a:r>
            <a:endParaRPr lang="vi-VN" altLang="en-US" sz="3600" b="1">
              <a:solidFill>
                <a:srgbClr val="0000FF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5250" y="2667000"/>
            <a:ext cx="89935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Luật chơi: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Trong vòng 4 phút, dựa vào mô tả qua hành động của đồng đội đoán đúng nhiều từ khóa nhất sẽ chiến thắng.</a:t>
            </a:r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+ Câu hỏi trò chơi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Đây là một lời nói hoặc một hành động cụ thể thể hiện sự quan tâm, cảm thông, chia sẻ với bạn bè, thầy cô trong lớp mình?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9A99942-DC2A-4057-92DF-C2BDBF440C8D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9" name="Group 18"/>
          <p:cNvGrpSpPr/>
          <p:nvPr/>
        </p:nvGrpSpPr>
        <p:grpSpPr bwMode="auto">
          <a:xfrm>
            <a:off x="-228600" y="1172210"/>
            <a:ext cx="3289300" cy="1071563"/>
            <a:chOff x="5526313" y="2764457"/>
            <a:chExt cx="5864484" cy="3897376"/>
          </a:xfrm>
        </p:grpSpPr>
        <p:pic>
          <p:nvPicPr>
            <p:cNvPr id="33800" name="Google Shape;125;p5"/>
            <p:cNvPicPr preferRelativeResize="0"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9" y="2764457"/>
              <a:ext cx="4333460" cy="38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6"/>
            <p:cNvSpPr txBox="1"/>
            <p:nvPr/>
          </p:nvSpPr>
          <p:spPr>
            <a:xfrm>
              <a:off x="5526313" y="4598517"/>
              <a:ext cx="5864484" cy="1679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+mj-lt"/>
                  <a:ea typeface="Microsoft YaHei" panose="020B0503020204020204" charset="-122"/>
                  <a:cs typeface="Times New Roman" panose="02020603050405020304" pitchFamily="18" charset="0"/>
                </a:rPr>
                <a:t>KHÁM PHÁ</a:t>
              </a:r>
              <a:endParaRPr lang="zh-CN" altLang="en-US" sz="2400" b="1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4" name="Group 4"/>
          <p:cNvGrpSpPr/>
          <p:nvPr/>
        </p:nvGrpSpPr>
        <p:grpSpPr bwMode="auto">
          <a:xfrm>
            <a:off x="95250" y="152400"/>
            <a:ext cx="8743950" cy="762000"/>
            <a:chOff x="94593" y="152400"/>
            <a:chExt cx="8744596" cy="81915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94832" y="915234"/>
              <a:ext cx="754435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41" name="Text Box 17"/>
            <p:cNvSpPr txBox="1">
              <a:spLocks noChangeArrowheads="1"/>
            </p:cNvSpPr>
            <p:nvPr/>
          </p:nvSpPr>
          <p:spPr bwMode="auto">
            <a:xfrm>
              <a:off x="1447243" y="234315"/>
              <a:ext cx="7315740" cy="56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vi-V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TÂM, CẢM THÔNG, CHIA SẺ </a:t>
              </a:r>
              <a:endPara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542" name="Group 3"/>
            <p:cNvGrpSpPr/>
            <p:nvPr/>
          </p:nvGrpSpPr>
          <p:grpSpPr bwMode="auto">
            <a:xfrm>
              <a:off x="94593" y="152400"/>
              <a:ext cx="1886089" cy="819150"/>
              <a:chOff x="94593" y="152400"/>
              <a:chExt cx="1886089" cy="819150"/>
            </a:xfrm>
          </p:grpSpPr>
          <p:pic>
            <p:nvPicPr>
              <p:cNvPr id="22543" name="Picture 9" descr="j01963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837598" y="375960"/>
                <a:ext cx="1143084" cy="4949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sp>
        <p:nvSpPr>
          <p:cNvPr id="2" name="Double Wave 1"/>
          <p:cNvSpPr/>
          <p:nvPr/>
        </p:nvSpPr>
        <p:spPr>
          <a:xfrm>
            <a:off x="2743200" y="974090"/>
            <a:ext cx="6324600" cy="1219200"/>
          </a:xfrm>
          <a:prstGeom prst="doubleWave">
            <a:avLst/>
          </a:prstGeom>
          <a:solidFill>
            <a:srgbClr val="FF99FF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/>
              <a:t>	</a:t>
            </a:r>
            <a:r>
              <a:rPr lang="vi-VN" altLang="en-US" sz="3600" b="1">
                <a:solidFill>
                  <a:srgbClr val="0000FF"/>
                </a:solidFill>
              </a:rPr>
              <a:t>HIỂU Ý ĐỒNG ĐỘI</a:t>
            </a:r>
            <a:endParaRPr lang="vi-VN" altLang="en-US" sz="3600" b="1">
              <a:solidFill>
                <a:srgbClr val="0000FF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4295" y="3048000"/>
            <a:ext cx="89935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 dưới cổ vũ, không nhắc đáp án, phạm quy bị trừ 2 đáp án đúng/ lần.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8914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FB3FE89-7372-48BD-9F34-F25DFF8A6986}" type="slidenum"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23599" r="15926" b="38200"/>
          <a:stretch>
            <a:fillRect/>
          </a:stretch>
        </p:blipFill>
        <p:spPr bwMode="auto">
          <a:xfrm>
            <a:off x="133350" y="1143000"/>
            <a:ext cx="19383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1583850" y="1066800"/>
            <a:ext cx="2923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842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vi-V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Rèn luyện</a:t>
            </a:r>
            <a:endParaRPr lang="en-US" altLang="en-US" sz="3200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923" name="Group 4"/>
          <p:cNvGrpSpPr/>
          <p:nvPr/>
        </p:nvGrpSpPr>
        <p:grpSpPr bwMode="auto">
          <a:xfrm>
            <a:off x="228600" y="107950"/>
            <a:ext cx="5810251" cy="750889"/>
            <a:chOff x="176212" y="397615"/>
            <a:chExt cx="5234622" cy="685811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1376171" y="1067476"/>
              <a:ext cx="4034663" cy="159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8928" name="Group 3"/>
            <p:cNvGrpSpPr/>
            <p:nvPr/>
          </p:nvGrpSpPr>
          <p:grpSpPr bwMode="auto">
            <a:xfrm>
              <a:off x="176212" y="397615"/>
              <a:ext cx="1886466" cy="670199"/>
              <a:chOff x="94593" y="152400"/>
              <a:chExt cx="1886605" cy="819150"/>
            </a:xfrm>
          </p:grpSpPr>
          <p:pic>
            <p:nvPicPr>
              <p:cNvPr id="38929" name="Picture 8" descr="j01963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" y="152400"/>
                <a:ext cx="182880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>
                <a:off x="838364" y="338477"/>
                <a:ext cx="1142834" cy="5139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u="sng" dirty="0" err="1">
                    <a:solidFill>
                      <a:srgbClr val="FF3300"/>
                    </a:solidFill>
                    <a:latin typeface="+mj-lt"/>
                  </a:rPr>
                  <a:t>Bài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vi-VN" altLang="en-US" sz="2400" b="1" u="sng" dirty="0">
                    <a:solidFill>
                      <a:srgbClr val="FF3300"/>
                    </a:solidFill>
                    <a:latin typeface="+mj-lt"/>
                  </a:rPr>
                  <a:t>2</a:t>
                </a:r>
                <a:endParaRPr lang="vi-VN" altLang="en-US" sz="2400" b="1" u="sng" dirty="0">
                  <a:solidFill>
                    <a:srgbClr val="FF3300"/>
                  </a:solidFill>
                  <a:latin typeface="+mj-lt"/>
                </a:endParaRPr>
              </a:p>
            </p:txBody>
          </p:sp>
        </p:grpSp>
      </p:grp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685800" y="286385"/>
            <a:ext cx="7315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CẢM THÔNG, CHIA SẺ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2438400"/>
            <a:ext cx="18656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 nghe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0083" y="3657600"/>
            <a:ext cx="1605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 đỡ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2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4343400"/>
            <a:ext cx="19329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 viên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6172200" y="107950"/>
            <a:ext cx="3092450" cy="1853622"/>
          </a:xfrm>
          <a:prstGeom prst="cloudCallout">
            <a:avLst>
              <a:gd name="adj1" fmla="val -9117"/>
              <a:gd name="adj2" fmla="val 71432"/>
            </a:avLst>
          </a:prstGeom>
          <a:solidFill>
            <a:srgbClr val="FFFF0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5" name="Picture 8" descr="HOI"/>
          <p:cNvPicPr>
            <a:picLocks noChangeAspect="1" noChangeArrowheads="1" noCrop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876800"/>
            <a:ext cx="1296035" cy="192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99"/>
          <p:cNvSpPr txBox="1"/>
          <p:nvPr/>
        </p:nvSpPr>
        <p:spPr>
          <a:xfrm>
            <a:off x="133350" y="2590800"/>
            <a:ext cx="75145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quan sát, 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mình vào vị trí của người khác.- Luôn sẵn sàng 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 người khác.- 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khích lệ bạn bè cùng thực hiện. - Cần góp ý, 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thói ích kỉ, thờ ơ trước khó khăn, mất mát của người khác.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667000" y="5546725"/>
            <a:ext cx="17983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phê phán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Káº¿t quáº£ hÃ¬nh áº£nh cho hÃ¬nh áº£nh thá» Æ¡ vÃ´ cáº£m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198938" cy="3124200"/>
          </a:xfrm>
        </p:spPr>
      </p:pic>
      <p:pic>
        <p:nvPicPr>
          <p:cNvPr id="36867" name="Picture 4" descr="Káº¿t quáº£ hÃ¬nh áº£nh cho hÃ¬nh áº£nh thá» Æ¡ vÃ´ cáº£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6" descr="Káº¿t quáº£ hÃ¬nh áº£nh cho hÃ¬nh áº£nh thá» Æ¡ vÃ´ cáº£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0900"/>
            <a:ext cx="4198938" cy="346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8" descr="Káº¿t quáº£ hÃ¬nh áº£nh cho hÃ¬nh áº£nh thá» Æ¡ vÃ´ cáº£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90900"/>
            <a:ext cx="4572000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vi-VN" altLang="x-none" sz="1400" b="1" dirty="0">
                <a:solidFill>
                  <a:srgbClr val="FFFFFF"/>
                </a:solidFill>
                <a:latin typeface="Times New Roman" panose="02020603050405020304" pitchFamily="18" charset="0"/>
              </a:rPr>
            </a:fld>
            <a:endParaRPr lang="vi-VN" altLang="x-none" sz="1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468688"/>
            <a:ext cx="4351338" cy="304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58788"/>
            <a:ext cx="4291013" cy="297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68688"/>
            <a:ext cx="4387850" cy="308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8938"/>
            <a:ext cx="4387850" cy="307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I. KIEÅM TRA BAØI CUÕ&amp;quot;&quot;/&gt;&lt;property id=&quot;20307&quot; value=&quot;256&quot;/&gt;&lt;/object&gt;&lt;object type=&quot;3&quot; unique_id=&quot;10057&quot;&gt;&lt;property id=&quot;20148&quot; value=&quot;5&quot;/&gt;&lt;property id=&quot;20300&quot; value=&quot;Slide 3&quot;/&gt;&lt;property id=&quot;20307&quot; value=&quot;259&quot;/&gt;&lt;/object&gt;&lt;object type=&quot;3&quot; unique_id=&quot;10059&quot;&gt;&lt;property id=&quot;20148&quot; value=&quot;5&quot;/&gt;&lt;property id=&quot;20300&quot; value=&quot;Slide 5&quot;/&gt;&lt;property id=&quot;20307&quot; value=&quot;261&quot;/&gt;&lt;/object&gt;&lt;object type=&quot;3&quot; unique_id=&quot;10064&quot;&gt;&lt;property id=&quot;20148&quot; value=&quot;5&quot;/&gt;&lt;property id=&quot;20300&quot; value=&quot;Slide 6&quot;/&gt;&lt;property id=&quot;20307&quot; value=&quot;266&quot;/&gt;&lt;/object&gt;&lt;object type=&quot;3&quot; unique_id=&quot;10065&quot;&gt;&lt;property id=&quot;20148&quot; value=&quot;5&quot;/&gt;&lt;property id=&quot;20300&quot; value=&quot;Slide 7&quot;/&gt;&lt;property id=&quot;20307&quot; value=&quot;267&quot;/&gt;&lt;/object&gt;&lt;object type=&quot;3&quot; unique_id=&quot;10066&quot;&gt;&lt;property id=&quot;20148&quot; value=&quot;5&quot;/&gt;&lt;property id=&quot;20300&quot; value=&quot;Slide 8&quot;/&gt;&lt;property id=&quot;20307&quot; value=&quot;257&quot;/&gt;&lt;/object&gt;&lt;object type=&quot;3&quot; unique_id=&quot;10249&quot;&gt;&lt;property id=&quot;20148&quot; value=&quot;5&quot;/&gt;&lt;property id=&quot;20300&quot; value=&quot;Slide 9 - &amp;quot;Môøi caùc em xem tieáp moät soá böùc aûnh sau:&amp;quot;&quot;/&gt;&lt;property id=&quot;20307&quot; value=&quot;268&quot;/&gt;&lt;/object&gt;&lt;object type=&quot;3&quot; unique_id=&quot;10250&quot;&gt;&lt;property id=&quot;20148&quot; value=&quot;5&quot;/&gt;&lt;property id=&quot;20300&quot; value=&quot;Slide 10&quot;/&gt;&lt;property id=&quot;20307&quot; value=&quot;269&quot;/&gt;&lt;/object&gt;&lt;object type=&quot;3&quot; unique_id=&quot;10251&quot;&gt;&lt;property id=&quot;20148&quot; value=&quot;5&quot;/&gt;&lt;property id=&quot;20300&quot; value=&quot;Slide 11&quot;/&gt;&lt;property id=&quot;20307&quot; value=&quot;270&quot;/&gt;&lt;/object&gt;&lt;object type=&quot;3&quot; unique_id=&quot;10252&quot;&gt;&lt;property id=&quot;20148&quot; value=&quot;5&quot;/&gt;&lt;property id=&quot;20300&quot; value=&quot;Slide 12 - &amp;quot;Tieát 10+11 – Baøi 8&amp;#x0D;&amp;#x0A;&amp;quot;&quot;/&gt;&lt;property id=&quot;20307&quot; value=&quot;271&quot;/&gt;&lt;/object&gt;&lt;object type=&quot;3&quot; unique_id=&quot;10253&quot;&gt;&lt;property id=&quot;20148&quot; value=&quot;5&quot;/&gt;&lt;property id=&quot;20300&quot; value=&quot;Slide 13 - &amp;quot;QUAN SAÙT AÛNH&amp;quot;&quot;/&gt;&lt;property id=&quot;20307&quot; value=&quot;272&quot;/&gt;&lt;/object&gt;&lt;object type=&quot;3&quot; unique_id=&quot;10254&quot;&gt;&lt;property id=&quot;20148&quot; value=&quot;5&quot;/&gt;&lt;property id=&quot;20300&quot; value=&quot;Slide 14&quot;/&gt;&lt;property id=&quot;20307&quot; value=&quot;273&quot;/&gt;&lt;/object&gt;&lt;object type=&quot;3&quot; unique_id=&quot;10375&quot;&gt;&lt;property id=&quot;20148&quot; value=&quot;5&quot;/&gt;&lt;property id=&quot;20300&quot; value=&quot;Slide 16 - &amp;quot;Thaûo luaän nhoùm( theo baøn)&amp;#x0D;&amp;#x0A;Thôøi gian: 3 phuùt&amp;quot;&quot;/&gt;&lt;property id=&quot;20307&quot; value=&quot;274&quot;/&gt;&lt;/object&gt;&lt;object type=&quot;3&quot; unique_id=&quot;10460&quot;&gt;&lt;property id=&quot;20148&quot; value=&quot;5&quot;/&gt;&lt;property id=&quot;20300&quot; value=&quot;Slide 17&quot;/&gt;&lt;property id=&quot;20307&quot; value=&quot;275&quot;/&gt;&lt;/object&gt;&lt;object type=&quot;3&quot; unique_id=&quot;10461&quot;&gt;&lt;property id=&quot;20148&quot; value=&quot;5&quot;/&gt;&lt;property id=&quot;20300&quot; value=&quot;Slide 18&quot;/&gt;&lt;property id=&quot;20307&quot; value=&quot;276&quot;/&gt;&lt;/object&gt;&lt;object type=&quot;3&quot; unique_id=&quot;10669&quot;&gt;&lt;property id=&quot;20148&quot; value=&quot;5&quot;/&gt;&lt;property id=&quot;20300&quot; value=&quot;Slide 20 - &amp;quot;Tieát 10+11 – Baøi 8&amp;#x0D;&amp;#x0A;&amp;quot;&quot;/&gt;&lt;property id=&quot;20307&quot; value=&quot;277&quot;/&gt;&lt;/object&gt;&lt;object type=&quot;3&quot; unique_id=&quot;10670&quot;&gt;&lt;property id=&quot;20148&quot; value=&quot;5&quot;/&gt;&lt;property id=&quot;20300&quot; value=&quot;Slide 21 - &amp;quot;Thaûo luaän:&amp;quot;&quot;/&gt;&lt;property id=&quot;20307&quot; value=&quot;278&quot;/&gt;&lt;/object&gt;&lt;object type=&quot;3&quot; unique_id=&quot;10746&quot;&gt;&lt;property id=&quot;20148&quot; value=&quot;5&quot;/&gt;&lt;property id=&quot;20300&quot; value=&quot;Slide 22&quot;/&gt;&lt;property id=&quot;20307&quot; value=&quot;279&quot;/&gt;&lt;/object&gt;&lt;object type=&quot;3&quot; unique_id=&quot;10799&quot;&gt;&lt;property id=&quot;20148&quot; value=&quot;5&quot;/&gt;&lt;property id=&quot;20300&quot; value=&quot;Slide 23 - &amp;quot;3. Hoïc sinh phaûi laøm gì ñeå reøn luyeän tính naêng ñoäng, saùng taïo?&amp;#x0D;&amp;#x0A;&amp;quot;&quot;/&gt;&lt;property id=&quot;20307&quot; value=&quot;280&quot;/&gt;&lt;/object&gt;&lt;object type=&quot;3&quot; unique_id=&quot;10800&quot;&gt;&lt;property id=&quot;20148&quot; value=&quot;5&quot;/&gt;&lt;property id=&quot;20300&quot; value=&quot;Slide 25 - &amp;quot;Baøi taäp 1: Theo em haønh vi naøo sau ñaây theå hieän tính naêng ñoäng, saùng taïo? Vì sao?&amp;quot;&quot;/&gt;&lt;property id=&quot;20307&quot; value=&quot;281&quot;/&gt;&lt;/object&gt;&lt;object type=&quot;3&quot; unique_id=&quot;10941&quot;&gt;&lt;property id=&quot;20148&quot; value=&quot;5&quot;/&gt;&lt;property id=&quot;20300&quot; value=&quot;Slide 26 - &amp;quot;Keát luaän:&amp;quot;&quot;/&gt;&lt;property id=&quot;20307&quot; value=&quot;282&quot;/&gt;&lt;/object&gt;&lt;object type=&quot;3&quot; unique_id=&quot;10942&quot;&gt;&lt;property id=&quot;20148&quot; value=&quot;5&quot;/&gt;&lt;property id=&quot;20300&quot; value=&quot;Slide 27 - &amp;quot;Thaûo luaän nhoùm: &amp;#x0D;&amp;#x0A;&amp;amp;#x09;Tìm nhöõng bieåu hieän cuûa moät hoïc sinh naêng ñoäng, saùng taïo trong hoïc taäp, lao ñoäng&quot;/&gt;&lt;property id=&quot;20307&quot; value=&quot;283&quot;/&gt;&lt;/object&gt;&lt;object type=&quot;3&quot; unique_id=&quot;11093&quot;&gt;&lt;property id=&quot;20148&quot; value=&quot;5&quot;/&gt;&lt;property id=&quot;20300&quot; value=&quot;Slide 15 - &amp;quot;Tieát 10+11 – Baøi 8&amp;#x0D;&amp;#x0A;&amp;quot;&quot;/&gt;&lt;property id=&quot;20307&quot; value=&quot;284&quot;/&gt;&lt;/object&gt;&lt;object type=&quot;3&quot; unique_id=&quot;11094&quot;&gt;&lt;property id=&quot;20148&quot; value=&quot;5&quot;/&gt;&lt;property id=&quot;20300&quot; value=&quot;Slide 19 - &amp;quot;Tieát 10+11 – Baøi 8&amp;#x0D;&amp;#x0A;&amp;quot;&quot;/&gt;&lt;property id=&quot;20307&quot; value=&quot;285&quot;/&gt;&lt;/object&gt;&lt;object type=&quot;3&quot; unique_id=&quot;11351&quot;&gt;&lt;property id=&quot;20148&quot; value=&quot;5&quot;/&gt;&lt;property id=&quot;20300&quot; value=&quot;Slide 24 - &amp;quot;Tieát 10+11 – Baøi 8&amp;#x0D;&amp;#x0A;&amp;quot;&quot;/&gt;&lt;property id=&quot;20307&quot; value=&quot;288&quot;/&gt;&lt;/object&gt;&lt;object type=&quot;3&quot; unique_id=&quot;11352&quot;&gt;&lt;property id=&quot;20148&quot; value=&quot;5&quot;/&gt;&lt;property id=&quot;20300&quot; value=&quot;Slide 34 - &amp;quot;KEÁT LUAÄN CHUNG:&amp;quot;&quot;/&gt;&lt;property id=&quot;20307&quot; value=&quot;286&quot;/&gt;&lt;/object&gt;&lt;object type=&quot;3&quot; unique_id=&quot;11353&quot;&gt;&lt;property id=&quot;20148&quot; value=&quot;5&quot;/&gt;&lt;property id=&quot;20300&quot; value=&quot;Slide 35 - &amp;quot;Tieát 10+11 – Baøi 8&amp;#x0D;&amp;#x0A;&amp;quot;&quot;/&gt;&lt;property id=&quot;20307&quot; value=&quot;289&quot;/&gt;&lt;/object&gt;&lt;object type=&quot;3&quot; unique_id=&quot;11354&quot;&gt;&lt;property id=&quot;20148&quot; value=&quot;5&quot;/&gt;&lt;property id=&quot;20300&quot; value=&quot;Slide 36 - &amp;quot;Trong nhöõng haønh vi döôùi ñaây, haønh vi naøo theå hieän tính naêng ñoäng, saùng taïo?&amp;quot;&quot;/&gt;&lt;property id=&quot;20307&quot; value=&quot;290&quot;/&gt;&lt;/object&gt;&lt;object type=&quot;3&quot; unique_id=&quot;11391&quot;&gt;&lt;property id=&quot;20148&quot; value=&quot;5&quot;/&gt;&lt;property id=&quot;20300&quot; value=&quot;Slide 38&quot;/&gt;&lt;property id=&quot;20307&quot; value=&quot;291&quot;/&gt;&lt;/object&gt;&lt;object type=&quot;3&quot; unique_id=&quot;11540&quot;&gt;&lt;property id=&quot;20148&quot; value=&quot;5&quot;/&gt;&lt;property id=&quot;20300&quot; value=&quot;Slide 39 - &amp;quot;Tieát 10+11 – Baøi 8&amp;#x0D;&amp;#x0A;&amp;quot;&quot;/&gt;&lt;property id=&quot;20307&quot; value=&quot;292&quot;/&gt;&lt;/object&gt;&lt;object type=&quot;3&quot; unique_id=&quot;11769&quot;&gt;&lt;property id=&quot;20148&quot; value=&quot;5&quot;/&gt;&lt;property id=&quot;20300&quot; value=&quot;Slide 1&quot;/&gt;&lt;property id=&quot;20307&quot; value=&quot;294&quot;/&gt;&lt;/object&gt;&lt;object type=&quot;3&quot; unique_id=&quot;11771&quot;&gt;&lt;property id=&quot;20148&quot; value=&quot;5&quot;/&gt;&lt;property id=&quot;20300&quot; value=&quot;Slide 40&quot;/&gt;&lt;property id=&quot;20307&quot; value=&quot;296&quot;/&gt;&lt;/object&gt;&lt;object type=&quot;3&quot; unique_id=&quot;13189&quot;&gt;&lt;property id=&quot;20148&quot; value=&quot;5&quot;/&gt;&lt;property id=&quot;20300&quot; value=&quot;Slide 4&quot;/&gt;&lt;property id=&quot;20307&quot; value=&quot;298&quot;/&gt;&lt;/object&gt;&lt;object type=&quot;3&quot; unique_id=&quot;13707&quot;&gt;&lt;property id=&quot;20148&quot; value=&quot;5&quot;/&gt;&lt;property id=&quot;20300&quot; value=&quot;Slide 37 - &amp;quot;Ñeå reøn luyeän tính naêng ñoäng, saùng taïo hoïc sinh caàn:&amp;quot;&quot;/&gt;&lt;property id=&quot;20307&quot; value=&quot;300&quot;/&gt;&lt;/object&gt;&lt;object type=&quot;3&quot; unique_id=&quot;14115&quot;&gt;&lt;property id=&quot;20148&quot; value=&quot;5&quot;/&gt;&lt;property id=&quot;20300&quot; value=&quot;Slide 28 - &amp;quot;Cố  đoâ Huế&amp;quot;&quot;/&gt;&lt;property id=&quot;20307&quot; value=&quot;301&quot;/&gt;&lt;/object&gt;&lt;object type=&quot;3&quot; unique_id=&quot;14117&quot;&gt;&lt;property id=&quot;20148&quot; value=&quot;5&quot;/&gt;&lt;property id=&quot;20300&quot; value=&quot;Slide 29 - &amp;quot;Thaùnh ñòa Mó Sôn&amp;quot;&quot;/&gt;&lt;property id=&quot;20307&quot; value=&quot;303&quot;/&gt;&lt;/object&gt;&lt;object type=&quot;3&quot; unique_id=&quot;14120&quot;&gt;&lt;property id=&quot;20148&quot; value=&quot;5&quot;/&gt;&lt;property id=&quot;20300&quot; value=&quot;Slide 30 - &amp;quot;Ăng-co-vat( Cam pu chia)&amp;quot;&quot;/&gt;&lt;property id=&quot;20307&quot; value=&quot;306&quot;/&gt;&lt;/object&gt;&lt;object type=&quot;3&quot; unique_id=&quot;14121&quot;&gt;&lt;property id=&quot;20148&quot; value=&quot;5&quot;/&gt;&lt;property id=&quot;20300&quot; value=&quot;Slide 31 - &amp;quot;Kim Tự Tháp( Ai Cập)&amp;quot;&quot;/&gt;&lt;property id=&quot;20307&quot; value=&quot;307&quot;/&gt;&lt;/object&gt;&lt;object type=&quot;3&quot; unique_id=&quot;14122&quot;&gt;&lt;property id=&quot;20148&quot; value=&quot;5&quot;/&gt;&lt;property id=&quot;20300&quot; value=&quot;Slide 32 - &amp;quot;Vạn Lí Trường Thành ( Trung Quốc)&amp;quot;&quot;/&gt;&lt;property id=&quot;20307&quot; value=&quot;308&quot;/&gt;&lt;/object&gt;&lt;object type=&quot;3&quot; unique_id=&quot;14123&quot;&gt;&lt;property id=&quot;20148&quot; value=&quot;5&quot;/&gt;&lt;property id=&quot;20300&quot; value=&quot;Slide 33 - &amp;quot;Vườn treo Ba- bi- lon( Lưỡng Hà)&amp;quot;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Oriel">
  <a:themeElements>
    <a:clrScheme name="2_Orie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ri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rie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2673</Words>
  <Application>WPS Presentation</Application>
  <PresentationFormat>Trình chiếu Trên màn hình (4:3)</PresentationFormat>
  <Paragraphs>146</Paragraphs>
  <Slides>16</Slides>
  <Notes>1</Notes>
  <HiddenSlides>0</HiddenSlides>
  <MMClips>3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VNI-Times</vt:lpstr>
      <vt:lpstr>Times New Roman</vt:lpstr>
      <vt:lpstr>Wingdings 2</vt:lpstr>
      <vt:lpstr>Calibri</vt:lpstr>
      <vt:lpstr>Calibri</vt:lpstr>
      <vt:lpstr>Calibri Light</vt:lpstr>
      <vt:lpstr>.VnArial</vt:lpstr>
      <vt:lpstr>Microsoft YaHei</vt:lpstr>
      <vt:lpstr>Arial Unicode MS</vt:lpstr>
      <vt:lpstr>2_Oriel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1369</cp:revision>
  <dcterms:created xsi:type="dcterms:W3CDTF">2004-01-01T08:02:00Z</dcterms:created>
  <dcterms:modified xsi:type="dcterms:W3CDTF">2022-07-27T03:37:32Z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2E69EF424D9441C6BAC731F127C8AAB4</vt:lpwstr>
  </property>
  <property fmtid="{D5CDD505-2E9C-101B-9397-08002B2CF9AE}" pid="3" name="KSOProductBuildVer">
    <vt:lpwstr>1033-11.2.0.11191</vt:lpwstr>
  </property>
</Properties>
</file>